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7" r:id="rId3"/>
    <p:sldId id="284" r:id="rId4"/>
    <p:sldId id="282" r:id="rId5"/>
    <p:sldId id="287" r:id="rId6"/>
    <p:sldId id="281" r:id="rId7"/>
    <p:sldId id="288" r:id="rId8"/>
    <p:sldId id="285" r:id="rId9"/>
    <p:sldId id="260" r:id="rId10"/>
    <p:sldId id="270" r:id="rId11"/>
    <p:sldId id="268" r:id="rId12"/>
    <p:sldId id="258" r:id="rId13"/>
    <p:sldId id="269" r:id="rId14"/>
    <p:sldId id="277" r:id="rId15"/>
    <p:sldId id="272" r:id="rId16"/>
    <p:sldId id="262" r:id="rId17"/>
    <p:sldId id="259" r:id="rId18"/>
    <p:sldId id="263" r:id="rId19"/>
    <p:sldId id="273" r:id="rId20"/>
    <p:sldId id="271" r:id="rId21"/>
    <p:sldId id="264" r:id="rId22"/>
    <p:sldId id="274" r:id="rId23"/>
    <p:sldId id="265" r:id="rId24"/>
    <p:sldId id="275" r:id="rId25"/>
    <p:sldId id="266" r:id="rId26"/>
    <p:sldId id="276" r:id="rId27"/>
  </p:sldIdLst>
  <p:sldSz cx="9144000" cy="6858000" type="screen4x3"/>
  <p:notesSz cx="6858000" cy="9144000"/>
  <p:defaultTextStyle>
    <a:defPPr>
      <a:defRPr lang="nn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391" autoAdjust="0"/>
  </p:normalViewPr>
  <p:slideViewPr>
    <p:cSldViewPr>
      <p:cViewPr varScale="1">
        <p:scale>
          <a:sx n="61" d="100"/>
          <a:sy n="61" d="100"/>
        </p:scale>
        <p:origin x="480" y="28"/>
      </p:cViewPr>
      <p:guideLst/>
    </p:cSldViewPr>
  </p:slideViewPr>
  <p:outlineViewPr>
    <p:cViewPr>
      <p:scale>
        <a:sx n="33" d="100"/>
        <a:sy n="33" d="100"/>
      </p:scale>
      <p:origin x="0" y="-117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80"/>
    </p:cViewPr>
  </p:sorterViewPr>
  <p:notesViewPr>
    <p:cSldViewPr>
      <p:cViewPr varScale="1">
        <p:scale>
          <a:sx n="68" d="100"/>
          <a:sy n="68" d="100"/>
        </p:scale>
        <p:origin x="277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372C619-F250-4DFB-927C-7954235D06B3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5AB67DC-12CC-4D09-8CA2-164E6DB3C01A}" type="slidenum">
              <a:rPr lang="nn-NO" altLang="nb-NO"/>
              <a:pPr/>
              <a:t>‹#›</a:t>
            </a:fld>
            <a:endParaRPr lang="nn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076488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4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98176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15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2351898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19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684975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24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169375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7DC-12CC-4D09-8CA2-164E6DB3C01A}" type="slidenum">
              <a:rPr lang="nn-NO" altLang="nb-NO" smtClean="0"/>
              <a:pPr/>
              <a:t>26</a:t>
            </a:fld>
            <a:endParaRPr lang="nn-NO" altLang="nb-NO"/>
          </a:p>
        </p:txBody>
      </p:sp>
    </p:spTree>
    <p:extLst>
      <p:ext uri="{BB962C8B-B14F-4D97-AF65-F5344CB8AC3E}">
        <p14:creationId xmlns:p14="http://schemas.microsoft.com/office/powerpoint/2010/main" val="365939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1771650"/>
          </a:xfrm>
        </p:spPr>
        <p:txBody>
          <a:bodyPr/>
          <a:lstStyle>
            <a:lvl1pPr marL="0" indent="0" algn="r">
              <a:defRPr sz="28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0" y="63436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fld id="{7EDA3A11-7138-4811-9ADC-6A6A5F25888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603218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C391F-263B-4409-A11C-AD42290560CB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4106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DE4CF-932E-4947-954C-FAAA44DBC7F7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5485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F2FB8-5CBD-4AE4-A0DA-BE645A9FE769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6423719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</a:t>
            </a:r>
            <a:r>
              <a:rPr lang="nb-NO" baseline="0" dirty="0" smtClean="0">
                <a:solidFill>
                  <a:schemeClr val="accent1"/>
                </a:solidFill>
              </a:rPr>
              <a:t> </a:t>
            </a:r>
            <a:r>
              <a:rPr lang="nb-NO" dirty="0" smtClean="0">
                <a:solidFill>
                  <a:schemeClr val="accent1"/>
                </a:solidFill>
              </a:rPr>
              <a:t>979</a:t>
            </a:r>
            <a:endParaRPr lang="nb-NO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166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821A0-B109-4917-98C3-B905A59FB6E7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203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0C42B-DE1E-4DC7-A6FD-92EDAD648A53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597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B5DF7-3235-44AD-A2A3-9614A5681121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2500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9C7C1-9A9E-4D71-AE90-D9D2F39786B5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1959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E4D60F-E9A7-4F8C-8796-D50C06693A77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25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D4939-4F72-4C8B-9DF2-FA3D39EE95EA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150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25E5F-18DF-43B3-B7A1-9373568B0F9D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05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  <a:endParaRPr lang="en-US" altLang="nb-NO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  <a:endParaRPr lang="en-US" altLang="nb-NO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5A844C2D-DBE4-46C1-91B3-E8AAF2EB58D8}" type="slidenum">
              <a:rPr lang="en-US" altLang="nb-NO"/>
              <a:pPr/>
              <a:t>‹#›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1030" name="Picture 5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nb-NO" sz="3600" i="1" dirty="0" err="1" smtClean="0"/>
              <a:t>Panterett</a:t>
            </a:r>
            <a:endParaRPr lang="en-US" altLang="nb-NO" sz="3600" i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2881312"/>
          </a:xfrm>
        </p:spPr>
        <p:txBody>
          <a:bodyPr/>
          <a:lstStyle/>
          <a:p>
            <a:r>
              <a:rPr lang="en-US" altLang="nb-NO" i="1" dirty="0" smtClean="0"/>
              <a:t>Professor Erik Røsæg</a:t>
            </a:r>
          </a:p>
          <a:p>
            <a:r>
              <a:rPr lang="en-US" altLang="nb-NO" i="1" dirty="0" smtClean="0"/>
              <a:t>University of Oslo</a:t>
            </a:r>
          </a:p>
          <a:p>
            <a:r>
              <a:rPr lang="en-US" altLang="nb-NO" i="1" dirty="0" smtClean="0"/>
              <a:t>erik@rosaeg.no</a:t>
            </a:r>
          </a:p>
          <a:p>
            <a:r>
              <a:rPr lang="en-US" altLang="nb-NO" i="1" dirty="0" smtClean="0"/>
              <a:t>rosaeg.no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Oversikt – fast eiendom</a:t>
            </a:r>
            <a:endParaRPr lang="nb-NO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Pant i hele eiendommen</a:t>
            </a:r>
          </a:p>
          <a:p>
            <a:r>
              <a:rPr lang="nb-NO" i="1" dirty="0" smtClean="0"/>
              <a:t>Pant</a:t>
            </a:r>
            <a:r>
              <a:rPr lang="nb-NO" i="1" baseline="0" dirty="0" smtClean="0"/>
              <a:t> i deler av eiendommen</a:t>
            </a:r>
          </a:p>
          <a:p>
            <a:r>
              <a:rPr lang="nb-NO" i="1" baseline="0" dirty="0" smtClean="0"/>
              <a:t>Tilbehør</a:t>
            </a:r>
          </a:p>
          <a:p>
            <a:pPr lvl="1"/>
            <a:r>
              <a:rPr lang="nb-NO" i="1" baseline="0" dirty="0" smtClean="0"/>
              <a:t>Generelt</a:t>
            </a:r>
          </a:p>
          <a:p>
            <a:pPr lvl="1"/>
            <a:r>
              <a:rPr lang="nb-NO" i="1" baseline="0" dirty="0" smtClean="0"/>
              <a:t>Rettighet på annen eiendom</a:t>
            </a:r>
          </a:p>
          <a:p>
            <a:pPr lvl="1"/>
            <a:r>
              <a:rPr lang="nb-NO" i="1" baseline="0" dirty="0" smtClean="0"/>
              <a:t>Pantel. § 3-18</a:t>
            </a:r>
          </a:p>
          <a:p>
            <a:r>
              <a:rPr lang="nb-NO" i="1" baseline="0" dirty="0" smtClean="0"/>
              <a:t>Hus på fremmed grunn</a:t>
            </a:r>
          </a:p>
          <a:p>
            <a:r>
              <a:rPr lang="nb-NO" i="1" baseline="0" dirty="0" smtClean="0"/>
              <a:t>Rettsvern</a:t>
            </a: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10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50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Pantedokumentasjon</a:t>
            </a:r>
            <a:endParaRPr lang="nb-NO" i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210050"/>
          </a:xfrm>
        </p:spPr>
        <p:txBody>
          <a:bodyPr/>
          <a:lstStyle/>
          <a:p>
            <a:r>
              <a:rPr lang="nb-NO" sz="2800" i="1" dirty="0" smtClean="0"/>
              <a:t>Standard</a:t>
            </a:r>
            <a:r>
              <a:rPr lang="nb-NO" sz="2800" i="1" baseline="0" dirty="0" smtClean="0"/>
              <a:t> papirdokumentasjon</a:t>
            </a:r>
            <a:endParaRPr lang="nb-NO" sz="2800" i="1" dirty="0" smtClean="0"/>
          </a:p>
          <a:p>
            <a:r>
              <a:rPr lang="nb-NO" sz="2800" i="1" dirty="0" smtClean="0"/>
              <a:t>Elektronisk dokumentasjon</a:t>
            </a:r>
          </a:p>
          <a:p>
            <a:r>
              <a:rPr lang="nb-NO" sz="2800" i="1" dirty="0" smtClean="0"/>
              <a:t>Pantedokumentasjon og avtale</a:t>
            </a:r>
          </a:p>
          <a:p>
            <a:pPr lvl="1"/>
            <a:r>
              <a:rPr lang="nb-NO" sz="2400" i="1" dirty="0" smtClean="0"/>
              <a:t>Obligasjoner og pantebrev</a:t>
            </a:r>
          </a:p>
          <a:p>
            <a:pPr lvl="1"/>
            <a:r>
              <a:rPr lang="nb-NO" sz="2400" i="1" dirty="0" smtClean="0"/>
              <a:t>Gjorte og reelle dokumenter</a:t>
            </a:r>
          </a:p>
          <a:p>
            <a:r>
              <a:rPr lang="nb-NO" sz="2800" i="1" dirty="0" err="1" smtClean="0"/>
              <a:t>Finansavtalel</a:t>
            </a:r>
            <a:r>
              <a:rPr lang="nb-NO" sz="2800" i="1" dirty="0" smtClean="0"/>
              <a:t>. §§ 2-11 og 2-12</a:t>
            </a:r>
          </a:p>
          <a:p>
            <a:r>
              <a:rPr lang="nb-NO" sz="2800" i="1" dirty="0" smtClean="0"/>
              <a:t>Spesialitetsprinsippet for pantekravet, pantel § 1-4</a:t>
            </a:r>
          </a:p>
          <a:p>
            <a:r>
              <a:rPr lang="nb-NO" sz="2800" smtClean="0"/>
              <a:t>Sikringspant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800" i="0" dirty="0" smtClean="0"/>
              <a:t>Rt-2012-335</a:t>
            </a:r>
            <a:r>
              <a:rPr lang="nb-NO" sz="2800" dirty="0"/>
              <a:t> </a:t>
            </a:r>
            <a:r>
              <a:rPr lang="nb-NO" sz="2800" dirty="0" smtClean="0"/>
              <a:t>Sandum</a:t>
            </a:r>
            <a:endParaRPr lang="nb-NO" sz="28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11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774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AVTALEPANT I LØSØRE</a:t>
            </a:r>
            <a:endParaRPr lang="nb-NO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12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7036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Oversikt - løsøre</a:t>
            </a:r>
            <a:endParaRPr lang="nb-NO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Håndpantregelen,</a:t>
            </a:r>
            <a:br>
              <a:rPr lang="nb-NO" i="1" dirty="0" smtClean="0"/>
            </a:br>
            <a:r>
              <a:rPr lang="nb-NO" i="1" dirty="0" smtClean="0"/>
              <a:t>pantel. §§ 3-1 og 3-2</a:t>
            </a:r>
          </a:p>
          <a:p>
            <a:pPr lvl="0"/>
            <a:r>
              <a:rPr lang="nb-NO" i="1" dirty="0" err="1" smtClean="0"/>
              <a:t>Varerepresentativer</a:t>
            </a:r>
            <a:r>
              <a:rPr lang="nb-NO" i="1" dirty="0" smtClean="0"/>
              <a:t>, pantel. § 4-1</a:t>
            </a:r>
          </a:p>
          <a:p>
            <a:pPr lvl="0"/>
            <a:r>
              <a:rPr lang="nb-NO" i="1" dirty="0" smtClean="0"/>
              <a:t>Underpant</a:t>
            </a:r>
          </a:p>
          <a:p>
            <a:pPr lvl="1"/>
            <a:r>
              <a:rPr lang="nb-NO" i="1" dirty="0" smtClean="0"/>
              <a:t>Realregistrert løsøre</a:t>
            </a:r>
          </a:p>
          <a:p>
            <a:pPr lvl="1"/>
            <a:r>
              <a:rPr lang="nb-NO" i="1" dirty="0" smtClean="0"/>
              <a:t>Næringsdrivende</a:t>
            </a:r>
          </a:p>
          <a:p>
            <a:pPr lvl="1"/>
            <a:r>
              <a:rPr lang="nb-NO" i="1" dirty="0" smtClean="0"/>
              <a:t>Salgspant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13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315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i="1" dirty="0" smtClean="0"/>
              <a:t>Tingsinnbegrepspant</a:t>
            </a:r>
            <a:endParaRPr lang="nb-NO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Forskjellige typer </a:t>
            </a:r>
            <a:r>
              <a:rPr lang="nb-NO" i="1" dirty="0" smtClean="0"/>
              <a:t>tingsinnbegrepspant</a:t>
            </a:r>
          </a:p>
          <a:p>
            <a:r>
              <a:rPr lang="nb-NO" i="1" dirty="0" smtClean="0"/>
              <a:t>Utskifting </a:t>
            </a:r>
            <a:r>
              <a:rPr lang="nb-NO" i="1" dirty="0" smtClean="0"/>
              <a:t>og rettsvern,</a:t>
            </a:r>
            <a:br>
              <a:rPr lang="nb-NO" i="1" dirty="0" smtClean="0"/>
            </a:br>
            <a:r>
              <a:rPr lang="nb-NO" i="1" dirty="0" smtClean="0"/>
              <a:t>pantel. §§ 3-7 og 3-13</a:t>
            </a: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14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4301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Salgspant</a:t>
            </a:r>
            <a:endParaRPr lang="nb-NO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4784"/>
            <a:ext cx="8178800" cy="4210050"/>
          </a:xfrm>
        </p:spPr>
        <p:txBody>
          <a:bodyPr/>
          <a:lstStyle/>
          <a:p>
            <a:r>
              <a:rPr lang="nb-NO" sz="2650" i="1" dirty="0" smtClean="0"/>
              <a:t>Kravene som</a:t>
            </a:r>
            <a:r>
              <a:rPr lang="nb-NO" sz="2650" i="1" baseline="0" dirty="0" smtClean="0"/>
              <a:t> </a:t>
            </a:r>
            <a:r>
              <a:rPr lang="nb-NO" sz="2650" i="1" dirty="0" smtClean="0"/>
              <a:t>kan sikres,</a:t>
            </a:r>
            <a:br>
              <a:rPr lang="nb-NO" sz="2650" i="1" dirty="0" smtClean="0"/>
            </a:br>
            <a:r>
              <a:rPr kumimoji="1" lang="nb-NO" sz="2650" i="1" dirty="0" smtClean="0">
                <a:solidFill>
                  <a:schemeClr val="tx1"/>
                </a:solidFill>
                <a:effectLst/>
              </a:rPr>
              <a:t>HR-2006-360-U </a:t>
            </a:r>
            <a:r>
              <a:rPr kumimoji="1" lang="nb-NO" sz="2650" i="1" dirty="0" err="1" smtClean="0">
                <a:solidFill>
                  <a:schemeClr val="tx1"/>
                </a:solidFill>
                <a:effectLst/>
              </a:rPr>
              <a:t>Lieco</a:t>
            </a:r>
            <a:endParaRPr lang="nb-NO" sz="2650" i="1" dirty="0" smtClean="0"/>
          </a:p>
          <a:p>
            <a:r>
              <a:rPr lang="nb-NO" sz="2650" i="1" dirty="0" smtClean="0"/>
              <a:t>Rettsvern, pantel. § 3-17</a:t>
            </a:r>
          </a:p>
          <a:p>
            <a:r>
              <a:rPr lang="nb-NO" sz="2650" i="1" dirty="0" smtClean="0"/>
              <a:t>Særregelen for motorvogner, </a:t>
            </a:r>
            <a:br>
              <a:rPr lang="nb-NO" sz="2650" i="1" dirty="0" smtClean="0"/>
            </a:br>
            <a:r>
              <a:rPr lang="nb-NO" sz="2650" i="1" dirty="0" smtClean="0"/>
              <a:t>pantel. § 3-7(3)</a:t>
            </a:r>
          </a:p>
          <a:p>
            <a:r>
              <a:rPr lang="nb-NO" sz="2650" i="1" dirty="0" smtClean="0"/>
              <a:t>Varer som skal videreselges.</a:t>
            </a:r>
            <a:br>
              <a:rPr lang="nb-NO" sz="2650" i="1" dirty="0" smtClean="0"/>
            </a:br>
            <a:r>
              <a:rPr lang="nb-NO" sz="2650" i="1" dirty="0" smtClean="0"/>
              <a:t>pantel. § 3-15</a:t>
            </a:r>
          </a:p>
          <a:p>
            <a:r>
              <a:rPr lang="nb-NO" sz="2650" i="1" dirty="0" smtClean="0"/>
              <a:t>Sammenblanding mv.</a:t>
            </a:r>
            <a:br>
              <a:rPr lang="nb-NO" sz="2650" i="1" dirty="0" smtClean="0"/>
            </a:br>
            <a:r>
              <a:rPr lang="nb-NO" sz="2650" i="1" dirty="0" smtClean="0"/>
              <a:t>Rt-1990-128 </a:t>
            </a:r>
            <a:r>
              <a:rPr lang="nb-NO" sz="2650" i="1" dirty="0" err="1" smtClean="0"/>
              <a:t>Smolt</a:t>
            </a:r>
            <a:endParaRPr lang="nb-NO" sz="2650" i="1" dirty="0" smtClean="0"/>
          </a:p>
          <a:p>
            <a:r>
              <a:rPr lang="nb-NO" sz="2650" i="1" dirty="0" smtClean="0"/>
              <a:t>Rett som likestilles med salgspant, </a:t>
            </a:r>
            <a:br>
              <a:rPr lang="nb-NO" sz="2650" i="1" dirty="0" smtClean="0"/>
            </a:br>
            <a:r>
              <a:rPr lang="nb-NO" sz="2650" i="1" dirty="0" smtClean="0"/>
              <a:t>pantel. § 3-22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15</a:t>
            </a:fld>
            <a:endParaRPr lang="en-US" altLang="nb-NO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1329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Driftstilbehørspant</a:t>
            </a:r>
            <a:endParaRPr lang="nb-NO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Hva regnes som driftstilbehør?</a:t>
            </a:r>
            <a:r>
              <a:rPr lang="nb-NO" i="1" dirty="0"/>
              <a:t/>
            </a:r>
            <a:br>
              <a:rPr lang="nb-NO" i="1" dirty="0"/>
            </a:br>
            <a:r>
              <a:rPr lang="nb-NO" i="1" dirty="0" smtClean="0"/>
              <a:t>Rt-1992-1629 Økonomi og Regnskap</a:t>
            </a:r>
          </a:p>
          <a:p>
            <a:r>
              <a:rPr lang="nb-NO" i="1" dirty="0" smtClean="0"/>
              <a:t>Særskilte grupper driftstilbehør</a:t>
            </a:r>
          </a:p>
          <a:p>
            <a:r>
              <a:rPr lang="nb-NO" i="1" dirty="0" smtClean="0"/>
              <a:t>Rettsvern</a:t>
            </a:r>
          </a:p>
          <a:p>
            <a:r>
              <a:rPr lang="nb-NO" dirty="0"/>
              <a:t>Forholdet til immaterialretter, f.eks. </a:t>
            </a:r>
            <a:r>
              <a:rPr lang="nb-NO" dirty="0" err="1"/>
              <a:t>patentl</a:t>
            </a:r>
            <a:r>
              <a:rPr lang="nb-NO" dirty="0"/>
              <a:t>. § 44 a</a:t>
            </a:r>
          </a:p>
          <a:p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16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1011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Pant i varelager</a:t>
            </a:r>
            <a:endParaRPr lang="nb-NO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Hva regnes som varelager?</a:t>
            </a:r>
            <a:br>
              <a:rPr lang="nb-NO" i="1" dirty="0" smtClean="0"/>
            </a:br>
            <a:r>
              <a:rPr lang="nb-NO" i="1" dirty="0" smtClean="0"/>
              <a:t>Pantel. §3-11</a:t>
            </a:r>
          </a:p>
          <a:p>
            <a:r>
              <a:rPr lang="nb-NO" i="1" dirty="0" smtClean="0"/>
              <a:t>Rettsvern</a:t>
            </a: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17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41778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AVTALEPANT I FORDRINGER</a:t>
            </a:r>
            <a:endParaRPr lang="nb-NO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18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9769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Typetilfellene</a:t>
            </a:r>
            <a:endParaRPr lang="nb-NO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Negotiable fordringer</a:t>
            </a:r>
          </a:p>
          <a:p>
            <a:r>
              <a:rPr lang="nb-NO" i="1" dirty="0" smtClean="0"/>
              <a:t>Registrerte</a:t>
            </a:r>
            <a:r>
              <a:rPr lang="nb-NO" i="1" baseline="0" dirty="0" smtClean="0"/>
              <a:t> fordringer</a:t>
            </a:r>
          </a:p>
          <a:p>
            <a:r>
              <a:rPr lang="nb-NO" i="1" baseline="0" dirty="0" smtClean="0"/>
              <a:t>Enkle pengekrav</a:t>
            </a:r>
          </a:p>
          <a:p>
            <a:pPr lvl="1"/>
            <a:r>
              <a:rPr lang="nb-NO" i="1" baseline="0" dirty="0" smtClean="0"/>
              <a:t>Enkeltvis </a:t>
            </a:r>
            <a:r>
              <a:rPr lang="nb-NO" dirty="0"/>
              <a:t>pantsettelse , pantel. § 4-4 </a:t>
            </a:r>
            <a:r>
              <a:rPr lang="nb-NO" dirty="0" err="1"/>
              <a:t>fg</a:t>
            </a:r>
            <a:endParaRPr lang="nb-NO" i="1" baseline="0" dirty="0" smtClean="0"/>
          </a:p>
          <a:p>
            <a:pPr lvl="1"/>
            <a:r>
              <a:rPr lang="nb-NO" dirty="0"/>
              <a:t>Factoring , pantel. § </a:t>
            </a:r>
            <a:r>
              <a:rPr lang="nb-NO" dirty="0" smtClean="0"/>
              <a:t>4-10</a:t>
            </a:r>
            <a:endParaRPr lang="nb-NO" i="1" baseline="0" dirty="0" smtClean="0"/>
          </a:p>
          <a:p>
            <a:pPr lvl="1"/>
            <a:r>
              <a:rPr lang="nb-NO" dirty="0" smtClean="0"/>
              <a:t>Sikringscesjon, </a:t>
            </a:r>
            <a:r>
              <a:rPr lang="nb-NO" dirty="0"/>
              <a:t>pantel. § </a:t>
            </a:r>
            <a:r>
              <a:rPr lang="nb-NO" dirty="0" smtClean="0"/>
              <a:t>4-9</a:t>
            </a:r>
            <a:endParaRPr lang="nb-NO" i="1" baseline="0" dirty="0" smtClean="0"/>
          </a:p>
          <a:p>
            <a:pPr lvl="1"/>
            <a:r>
              <a:rPr kumimoji="1" lang="nb-NO" sz="2800" i="1" dirty="0" smtClean="0">
                <a:solidFill>
                  <a:schemeClr val="tx1"/>
                </a:solidFill>
                <a:effectLst/>
              </a:rPr>
              <a:t>HR-2020-837-A </a:t>
            </a:r>
            <a:r>
              <a:rPr lang="nb-NO" i="1" baseline="0" dirty="0" smtClean="0"/>
              <a:t>Bergen Bunkers</a:t>
            </a:r>
          </a:p>
          <a:p>
            <a:r>
              <a:rPr lang="nb-NO" i="1" baseline="0" dirty="0" smtClean="0"/>
              <a:t>Enkle krav som ikke er pengekrav</a:t>
            </a: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19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9992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i="1" dirty="0" smtClean="0"/>
              <a:t>PANTERETT - DEN VIKTIGSTE AVTALEN</a:t>
            </a:r>
            <a:endParaRPr lang="nb-NO" i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2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15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Finansiering ved fordringspant</a:t>
            </a:r>
            <a:endParaRPr lang="nb-NO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Pant i kontantstrøm som tingsinnbegrepspant</a:t>
            </a:r>
          </a:p>
          <a:p>
            <a:r>
              <a:rPr lang="nb-NO" i="1" dirty="0" smtClean="0"/>
              <a:t>Tiltredelse av pantet</a:t>
            </a:r>
          </a:p>
          <a:p>
            <a:r>
              <a:rPr lang="nb-NO" i="1" dirty="0" smtClean="0"/>
              <a:t>Sammenheng varelagerpant</a:t>
            </a:r>
            <a:r>
              <a:rPr lang="nb-NO" i="1" baseline="0" dirty="0" smtClean="0"/>
              <a:t> –</a:t>
            </a:r>
            <a:r>
              <a:rPr lang="nb-NO" i="1" baseline="0" dirty="0" err="1" smtClean="0"/>
              <a:t>factoringpant</a:t>
            </a:r>
            <a:r>
              <a:rPr lang="nb-NO" i="1" baseline="0" dirty="0" smtClean="0"/>
              <a:t> – pant i bankinnskudd</a:t>
            </a: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20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4506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SIKRINGSSTADIET</a:t>
            </a:r>
            <a:endParaRPr lang="nb-NO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21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78001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Plikter</a:t>
            </a:r>
            <a:r>
              <a:rPr lang="nb-NO" i="1" baseline="0" dirty="0" smtClean="0"/>
              <a:t> på sikringsstadiet</a:t>
            </a:r>
            <a:endParaRPr lang="nb-NO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Panterettens kontraktsrett</a:t>
            </a:r>
          </a:p>
          <a:p>
            <a:r>
              <a:rPr lang="nb-NO" i="1" dirty="0" smtClean="0"/>
              <a:t>Vedlikehold,</a:t>
            </a:r>
            <a:r>
              <a:rPr lang="nb-NO" i="1" baseline="0" dirty="0" smtClean="0"/>
              <a:t> pantel. § 1-7(2)</a:t>
            </a:r>
            <a:endParaRPr lang="nb-NO" i="1" dirty="0" smtClean="0"/>
          </a:p>
          <a:p>
            <a:r>
              <a:rPr lang="nb-NO" i="1" dirty="0" smtClean="0"/>
              <a:t>Forsikring</a:t>
            </a:r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kumimoji="1" lang="nb-NO" sz="3200" b="1" i="1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pantel. § 1-7(4)</a:t>
            </a: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22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5647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UTLEGGSPANT</a:t>
            </a:r>
            <a:endParaRPr lang="nb-NO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23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8211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Utleggspant – oversikt</a:t>
            </a:r>
            <a:endParaRPr lang="nb-NO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Stort sett samme rettsvernregler som for avtalepant</a:t>
            </a:r>
          </a:p>
          <a:p>
            <a:r>
              <a:rPr lang="nb-NO" i="1" dirty="0" smtClean="0"/>
              <a:t>Restregelen, </a:t>
            </a:r>
            <a:br>
              <a:rPr lang="nb-NO" i="1" dirty="0" smtClean="0"/>
            </a:br>
            <a:r>
              <a:rPr lang="nb-NO" i="1" dirty="0" smtClean="0"/>
              <a:t>pantel. § 5-10 og tingl. § 34 a</a:t>
            </a:r>
          </a:p>
          <a:p>
            <a:r>
              <a:rPr lang="nb-NO" i="1" dirty="0" smtClean="0"/>
              <a:t>Løsøreregisteret som alternativt rettsvern</a:t>
            </a:r>
          </a:p>
          <a:p>
            <a:r>
              <a:rPr lang="nb-NO" i="1" dirty="0" smtClean="0"/>
              <a:t>Hvem ordner med rettsvern? </a:t>
            </a:r>
            <a:br>
              <a:rPr lang="nb-NO" i="1" dirty="0" smtClean="0"/>
            </a:br>
            <a:r>
              <a:rPr lang="nb-NO" i="1" dirty="0" smtClean="0"/>
              <a:t>Tvfl. § 7-20. Publisitet.</a:t>
            </a: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24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1430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LEGALPANT</a:t>
            </a:r>
            <a:endParaRPr lang="nb-NO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25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0487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Legalpant – oversikt</a:t>
            </a:r>
            <a:endParaRPr lang="nb-NO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6400" y="1916832"/>
            <a:ext cx="8178800" cy="4210050"/>
          </a:xfrm>
        </p:spPr>
        <p:txBody>
          <a:bodyPr/>
          <a:lstStyle/>
          <a:p>
            <a:pPr lvl="0"/>
            <a:r>
              <a:rPr lang="nb-NO" i="1" dirty="0" smtClean="0"/>
              <a:t>Flere forskjellige typer, eks. avhendingsl. § 2-9 og sjøl. § 51</a:t>
            </a:r>
          </a:p>
          <a:p>
            <a:pPr lvl="0"/>
            <a:r>
              <a:rPr lang="nb-NO" i="1" dirty="0" smtClean="0"/>
              <a:t>Tinglyses som avtalepant når det gjelder fast eiendom</a:t>
            </a:r>
          </a:p>
          <a:p>
            <a:pPr lvl="0"/>
            <a:r>
              <a:rPr lang="nb-NO" i="1" dirty="0" smtClean="0"/>
              <a:t>Unntakene i § 6-1</a:t>
            </a:r>
          </a:p>
          <a:p>
            <a:pPr lvl="0"/>
            <a:r>
              <a:rPr lang="nb-NO" i="1" dirty="0" smtClean="0"/>
              <a:t>Jfr. tidligere omtale av boomkostninger, superprioritet etc.</a:t>
            </a:r>
            <a:br>
              <a:rPr lang="nb-NO" i="1" dirty="0" smtClean="0"/>
            </a:b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26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763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Særrett</a:t>
            </a:r>
            <a:endParaRPr lang="nb-NO" i="1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i="1" dirty="0" smtClean="0"/>
              <a:t>Særrett til dekning, pantel. § 1-1</a:t>
            </a:r>
          </a:p>
          <a:p>
            <a:pPr lvl="0"/>
            <a:r>
              <a:rPr lang="nb-NO" i="1" dirty="0" smtClean="0"/>
              <a:t>Panterett som kjøp </a:t>
            </a:r>
            <a:r>
              <a:rPr lang="nb-NO" i="1" dirty="0"/>
              <a:t>o</a:t>
            </a:r>
            <a:r>
              <a:rPr lang="nb-NO" i="1" dirty="0" smtClean="0"/>
              <a:t>g kjøp tilbake</a:t>
            </a:r>
          </a:p>
          <a:p>
            <a:pPr lvl="0"/>
            <a:r>
              <a:rPr lang="nb-NO" i="1" dirty="0" smtClean="0"/>
              <a:t>Betydningen av å ha en særrett</a:t>
            </a:r>
          </a:p>
          <a:p>
            <a:r>
              <a:rPr lang="nb-NO" i="1" dirty="0" smtClean="0"/>
              <a:t>Privilegiet</a:t>
            </a:r>
            <a:r>
              <a:rPr lang="nb-NO" i="1" baseline="0" dirty="0" smtClean="0"/>
              <a:t> er også et </a:t>
            </a:r>
            <a:r>
              <a:rPr lang="nb-NO" i="1" dirty="0" smtClean="0"/>
              <a:t>formuesgode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1A0-B109-4917-98C3-B905A59FB6E7}" type="slidenum">
              <a:rPr lang="en-US" altLang="nb-NO" smtClean="0"/>
              <a:pPr/>
              <a:t>3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3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Alle</a:t>
            </a:r>
            <a:r>
              <a:rPr lang="nb-NO" i="1" baseline="0" dirty="0" smtClean="0"/>
              <a:t> kan ikke få en særrett - rettspolitikk</a:t>
            </a:r>
            <a:endParaRPr lang="nb-NO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Panterett som avtale til skade for tredjeperson – men ikke pantsetter</a:t>
            </a:r>
            <a:endParaRPr lang="nb-NO" sz="4000" i="1" dirty="0" smtClean="0">
              <a:effectLst/>
            </a:endParaRPr>
          </a:p>
          <a:p>
            <a:pPr rtl="0" eaLnBrk="1" fontAlgn="base" hangingPunct="1"/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Kredittskapende?</a:t>
            </a:r>
            <a:endParaRPr lang="nb-NO" sz="4000" i="1" dirty="0" smtClean="0">
              <a:effectLst/>
            </a:endParaRPr>
          </a:p>
          <a:p>
            <a:pPr rtl="0" eaLnBrk="1" fontAlgn="base" hangingPunct="1"/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Kredittkanaliserende</a:t>
            </a:r>
            <a:endParaRPr lang="nb-NO" sz="4000" i="1" dirty="0" smtClean="0">
              <a:effectLst/>
            </a:endParaRPr>
          </a:p>
          <a:p>
            <a:pPr rtl="0" eaLnBrk="1" fontAlgn="base" hangingPunct="1"/>
            <a:r>
              <a:rPr kumimoji="1" lang="nb-NO" sz="3200" b="1" i="1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</a:t>
            </a:r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rem – Rt-2000-1360 Lena maskin</a:t>
            </a:r>
          </a:p>
          <a:p>
            <a:pPr rtl="0" eaLnBrk="1" fontAlgn="base" latinLnBrk="0" hangingPunct="1"/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Alternativer?</a:t>
            </a:r>
            <a:endParaRPr lang="nb-NO" sz="3200" i="1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4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702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 smtClean="0"/>
              <a:t>Alle kan ikke få en særrett - </a:t>
            </a:r>
            <a:r>
              <a:rPr lang="nb-NO" i="1" dirty="0" err="1" smtClean="0"/>
              <a:t>lovteknikk</a:t>
            </a:r>
            <a:endParaRPr lang="nb-NO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2800" i="1" dirty="0" smtClean="0">
                <a:solidFill>
                  <a:schemeClr val="tx1"/>
                </a:solidFill>
                <a:effectLst/>
              </a:rPr>
              <a:t>Det panterettslige legalitetsprinsippet, pantel § 1-2(2)</a:t>
            </a:r>
            <a:endParaRPr lang="nb-NO" sz="2800" i="1" dirty="0" smtClean="0">
              <a:effectLst/>
            </a:endParaRPr>
          </a:p>
          <a:p>
            <a:pPr rtl="0" eaLnBrk="1" fontAlgn="base" hangingPunct="1"/>
            <a:r>
              <a:rPr kumimoji="1" lang="nb-NO" sz="2800" i="1" dirty="0" smtClean="0">
                <a:solidFill>
                  <a:schemeClr val="tx1"/>
                </a:solidFill>
                <a:effectLst/>
              </a:rPr>
              <a:t>Begrenset avtalefrihet, pantel. § 1-2(1)</a:t>
            </a:r>
            <a:br>
              <a:rPr kumimoji="1" lang="nb-NO" sz="2800" i="1" dirty="0" smtClean="0">
                <a:solidFill>
                  <a:schemeClr val="tx1"/>
                </a:solidFill>
                <a:effectLst/>
              </a:rPr>
            </a:br>
            <a:r>
              <a:rPr kumimoji="1" lang="nb-NO" sz="2800" i="1" dirty="0" smtClean="0">
                <a:solidFill>
                  <a:schemeClr val="tx1"/>
                </a:solidFill>
                <a:effectLst/>
              </a:rPr>
              <a:t>Rt-2000-1360 Lena maskin</a:t>
            </a:r>
            <a:endParaRPr lang="nb-NO" sz="2800" i="1" dirty="0" smtClean="0">
              <a:effectLst/>
            </a:endParaRPr>
          </a:p>
          <a:p>
            <a:pPr rtl="0" eaLnBrk="1" fontAlgn="base" hangingPunct="1"/>
            <a:r>
              <a:rPr kumimoji="1" lang="nb-NO" sz="2800" i="1" dirty="0" smtClean="0">
                <a:solidFill>
                  <a:schemeClr val="tx1"/>
                </a:solidFill>
                <a:effectLst/>
              </a:rPr>
              <a:t>Generalpant, pantel. § 1-3(1). Panteretten</a:t>
            </a:r>
            <a:r>
              <a:rPr kumimoji="1" lang="nb-NO" sz="2800" i="1" baseline="0" dirty="0" smtClean="0">
                <a:solidFill>
                  <a:schemeClr val="tx1"/>
                </a:solidFill>
                <a:effectLst/>
              </a:rPr>
              <a:t> har bare verdi om pantet består.</a:t>
            </a:r>
            <a:endParaRPr lang="nb-NO" sz="2800" i="1" dirty="0" smtClean="0">
              <a:effectLst/>
            </a:endParaRPr>
          </a:p>
          <a:p>
            <a:pPr lvl="0" rtl="0" eaLnBrk="1" fontAlgn="base" hangingPunct="1"/>
            <a:r>
              <a:rPr kumimoji="1" lang="nb-NO" sz="2800" i="1" dirty="0" smtClean="0">
                <a:solidFill>
                  <a:schemeClr val="tx1"/>
                </a:solidFill>
                <a:effectLst/>
                <a:ea typeface="+mj-ea"/>
                <a:cs typeface="+mj-cs"/>
              </a:rPr>
              <a:t>Regler for å gjøre det vanskelig å pantsette,</a:t>
            </a:r>
            <a:r>
              <a:rPr kumimoji="1" lang="nb-NO" sz="2800" i="1" baseline="0" dirty="0" smtClean="0">
                <a:solidFill>
                  <a:schemeClr val="tx1"/>
                </a:solidFill>
                <a:effectLst/>
                <a:ea typeface="+mj-ea"/>
                <a:cs typeface="+mj-cs"/>
              </a:rPr>
              <a:t> pantel. § 3-1</a:t>
            </a:r>
          </a:p>
          <a:p>
            <a:pPr lvl="0" rtl="0" eaLnBrk="1" fontAlgn="base" hangingPunct="1"/>
            <a:r>
              <a:rPr kumimoji="1" lang="nb-NO" sz="2800" i="1" dirty="0" smtClean="0">
                <a:solidFill>
                  <a:schemeClr val="tx1"/>
                </a:solidFill>
                <a:effectLst/>
                <a:ea typeface="+mj-ea"/>
                <a:cs typeface="+mj-cs"/>
              </a:rPr>
              <a:t>Hva er det som ikke kan pantsettes?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5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021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i="1" dirty="0" smtClean="0"/>
              <a:t>Prioritet og rettsvern</a:t>
            </a:r>
            <a:endParaRPr lang="nb-NO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i="1" dirty="0" smtClean="0"/>
              <a:t>Rettsvernreglene i panteloven og tinglysingsloven</a:t>
            </a:r>
          </a:p>
          <a:p>
            <a:pPr rtl="0" eaLnBrk="1" fontAlgn="base" hangingPunct="1"/>
            <a:r>
              <a:rPr kumimoji="1" lang="nb-NO" sz="2400" b="1" i="1" dirty="0" smtClean="0">
                <a:solidFill>
                  <a:schemeClr val="tx1"/>
                </a:solidFill>
                <a:effectLst/>
              </a:rPr>
              <a:t>De tre </a:t>
            </a:r>
            <a:r>
              <a:rPr kumimoji="1" lang="nb-NO" sz="2400" b="1" i="1" dirty="0" err="1" smtClean="0">
                <a:solidFill>
                  <a:schemeClr val="tx1"/>
                </a:solidFill>
                <a:effectLst/>
              </a:rPr>
              <a:t>pantetypene</a:t>
            </a:r>
            <a:r>
              <a:rPr kumimoji="1" lang="nb-NO" sz="2400" b="1" i="1" dirty="0" smtClean="0">
                <a:solidFill>
                  <a:schemeClr val="tx1"/>
                </a:solidFill>
                <a:effectLst/>
              </a:rPr>
              <a:t>: Kontrakt, utlegg lovbestemt</a:t>
            </a:r>
            <a:endParaRPr lang="nb-NO" sz="2400" i="1" dirty="0" smtClean="0">
              <a:effectLst/>
            </a:endParaRPr>
          </a:p>
          <a:p>
            <a:pPr lvl="1" rtl="0" eaLnBrk="1" fontAlgn="base" hangingPunct="1"/>
            <a:r>
              <a:rPr kumimoji="1" lang="nb-NO" sz="2400" b="1" i="1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Betydning for ekstinksjonsadgang</a:t>
            </a:r>
            <a:endParaRPr lang="nb-NO" sz="2400" i="1" dirty="0" smtClean="0">
              <a:effectLst/>
            </a:endParaRPr>
          </a:p>
          <a:p>
            <a:pPr lvl="1" rtl="0" eaLnBrk="1" fontAlgn="base" hangingPunct="1"/>
            <a:r>
              <a:rPr kumimoji="1" lang="nb-NO" sz="2400" b="1" i="1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Fra</a:t>
            </a:r>
            <a:r>
              <a:rPr kumimoji="1" lang="nb-NO" sz="2400" b="1" i="1" baseline="0" dirty="0" smtClean="0">
                <a:solidFill>
                  <a:schemeClr val="tx1"/>
                </a:solidFill>
                <a:effectLst/>
                <a:ea typeface="+mn-ea"/>
                <a:cs typeface="+mn-cs"/>
              </a:rPr>
              <a:t> kontraktspant til utleggspant? Tvfl.§ 7-16</a:t>
            </a:r>
            <a:endParaRPr lang="nb-NO" sz="2400" i="1" dirty="0" smtClean="0">
              <a:effectLst/>
            </a:endParaRPr>
          </a:p>
          <a:p>
            <a:r>
              <a:rPr kumimoji="1" lang="nb-NO" sz="2400" b="1" i="1" dirty="0" smtClean="0">
                <a:solidFill>
                  <a:schemeClr val="tx1"/>
                </a:solidFill>
                <a:effectLst/>
              </a:rPr>
              <a:t>Tvangsfullbyrdelse: Tvangsgrunnlag, utlegg, dekning</a:t>
            </a:r>
            <a:endParaRPr lang="nb-NO" sz="2400" i="1" dirty="0" smtClean="0"/>
          </a:p>
          <a:p>
            <a:pPr lvl="0"/>
            <a:r>
              <a:rPr lang="nb-NO" sz="2400" i="1" dirty="0" smtClean="0"/>
              <a:t>Pant for boomkostninger, pantel. § 6-4</a:t>
            </a:r>
          </a:p>
          <a:p>
            <a:pPr lvl="0"/>
            <a:r>
              <a:rPr lang="nb-NO" sz="2400" i="1" dirty="0" smtClean="0"/>
              <a:t>Pant ved rekonstruksjon,</a:t>
            </a:r>
            <a:r>
              <a:rPr lang="nb-NO" sz="2400" i="1" baseline="0" dirty="0" smtClean="0"/>
              <a:t> </a:t>
            </a:r>
            <a:br>
              <a:rPr lang="nb-NO" sz="2400" i="1" baseline="0" dirty="0" smtClean="0"/>
            </a:br>
            <a:r>
              <a:rPr lang="nb-NO" sz="2400" i="1" baseline="0" dirty="0" smtClean="0"/>
              <a:t>pantel §§ 3-1a, 4-10(4) og 6-5</a:t>
            </a:r>
            <a:endParaRPr lang="nb-NO" sz="2400" i="1" dirty="0" smtClean="0"/>
          </a:p>
          <a:p>
            <a:pPr lvl="0"/>
            <a:r>
              <a:rPr lang="nb-NO" sz="2400" i="1" dirty="0" smtClean="0"/>
              <a:t>Legalpant på første prioritet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6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65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Tvangsfullbyrdelse</a:t>
            </a:r>
            <a:endParaRPr lang="nb-NO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700" y="1885950"/>
            <a:ext cx="6883800" cy="421005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7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81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i="1" dirty="0" smtClean="0"/>
              <a:t>Oversikt over rettskildene</a:t>
            </a:r>
            <a:endParaRPr lang="nb-NO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Panteloven</a:t>
            </a:r>
          </a:p>
          <a:p>
            <a:r>
              <a:rPr lang="nb-NO" i="1" dirty="0" smtClean="0"/>
              <a:t>Tinglysingsloven</a:t>
            </a:r>
          </a:p>
          <a:p>
            <a:r>
              <a:rPr lang="nb-NO" i="1" dirty="0" smtClean="0"/>
              <a:t>Tvangsfullbyrdelsesloven</a:t>
            </a:r>
          </a:p>
          <a:p>
            <a:r>
              <a:rPr lang="nb-NO" i="1" dirty="0" smtClean="0"/>
              <a:t>Konkursloven</a:t>
            </a:r>
          </a:p>
          <a:p>
            <a:r>
              <a:rPr lang="nb-NO" i="1" dirty="0" smtClean="0"/>
              <a:t>Dekningsloven</a:t>
            </a:r>
            <a:endParaRPr lang="nb-NO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8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6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AVTALEPANT I FAST EIENDOM</a:t>
            </a:r>
            <a:endParaRPr lang="nb-NO" b="1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F2FB8-5CBD-4AE4-A0DA-BE645A9FE769}" type="slidenum">
              <a:rPr lang="en-US" altLang="nb-NO" smtClean="0"/>
              <a:pPr/>
              <a:t>9</a:t>
            </a:fld>
            <a:endParaRPr lang="en-US" altLang="nb-NO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437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CC5F57CC-728B-4D3F-9277-7F5493848C31}" vid="{28C47066-31FB-4563-BDC4-0B66C923AE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MalER uten skip</Template>
  <TotalTime>760</TotalTime>
  <Words>592</Words>
  <Application>Microsoft Office PowerPoint</Application>
  <PresentationFormat>On-screen Show (4:3)</PresentationFormat>
  <Paragraphs>146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Comic Sans MS</vt:lpstr>
      <vt:lpstr>FargemalERno</vt:lpstr>
      <vt:lpstr>Panterett</vt:lpstr>
      <vt:lpstr>PANTERETT - DEN VIKTIGSTE AVTALEN</vt:lpstr>
      <vt:lpstr>Særrett</vt:lpstr>
      <vt:lpstr>Alle kan ikke få en særrett - rettspolitikk</vt:lpstr>
      <vt:lpstr>Alle kan ikke få en særrett - lovteknikk</vt:lpstr>
      <vt:lpstr>Prioritet og rettsvern</vt:lpstr>
      <vt:lpstr>Tvangsfullbyrdelse</vt:lpstr>
      <vt:lpstr>Oversikt over rettskildene</vt:lpstr>
      <vt:lpstr>AVTALEPANT I FAST EIENDOM</vt:lpstr>
      <vt:lpstr>Oversikt – fast eiendom</vt:lpstr>
      <vt:lpstr>Pantedokumentasjon</vt:lpstr>
      <vt:lpstr>AVTALEPANT I LØSØRE</vt:lpstr>
      <vt:lpstr>Oversikt - løsøre</vt:lpstr>
      <vt:lpstr>Tingsinnbegrepspant</vt:lpstr>
      <vt:lpstr>Salgspant</vt:lpstr>
      <vt:lpstr>Driftstilbehørspant</vt:lpstr>
      <vt:lpstr>Pant i varelager</vt:lpstr>
      <vt:lpstr>AVTALEPANT I FORDRINGER</vt:lpstr>
      <vt:lpstr>Typetilfellene</vt:lpstr>
      <vt:lpstr>Finansiering ved fordringspant</vt:lpstr>
      <vt:lpstr>SIKRINGSSTADIET</vt:lpstr>
      <vt:lpstr>Plikter på sikringsstadiet</vt:lpstr>
      <vt:lpstr>UTLEGGSPANT</vt:lpstr>
      <vt:lpstr>Utleggspant – oversikt</vt:lpstr>
      <vt:lpstr>LEGALPANT</vt:lpstr>
      <vt:lpstr>Legalpant – oversikt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Panterett</dc:title>
  <dc:creator>Erik Røsæg</dc:creator>
  <cp:lastModifiedBy>Erik Røsæg</cp:lastModifiedBy>
  <cp:revision>58</cp:revision>
  <cp:lastPrinted>2002-09-03T13:41:42Z</cp:lastPrinted>
  <dcterms:created xsi:type="dcterms:W3CDTF">2023-03-08T15:24:08Z</dcterms:created>
  <dcterms:modified xsi:type="dcterms:W3CDTF">2023-03-14T07:01:49Z</dcterms:modified>
</cp:coreProperties>
</file>